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9" r:id="rId5"/>
    <p:sldId id="284" r:id="rId6"/>
    <p:sldId id="280" r:id="rId7"/>
    <p:sldId id="283" r:id="rId8"/>
    <p:sldId id="279" r:id="rId9"/>
    <p:sldId id="29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918E6-3F4C-4028-99F4-AFB70EC106F2}" type="datetimeFigureOut">
              <a:rPr lang="ru-RU" smtClean="0"/>
              <a:t>18.08.2020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7707D-8DE3-4E98-8B70-08A1164DAA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2936"/>
            <a:ext cx="7846640" cy="2664296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1800" b="1" dirty="0" smtClean="0"/>
              <a:t>ХЕРСОНСЬКИЙ ДЕРЖАВНИЙ УНІВЕРСИТЕТ </a:t>
            </a:r>
            <a:br>
              <a:rPr lang="uk-UA" sz="1800" b="1" dirty="0" smtClean="0"/>
            </a:br>
            <a:r>
              <a:rPr lang="uk-UA" sz="1800" b="1" dirty="0" smtClean="0"/>
              <a:t>Факультет біології, географії та екології</a:t>
            </a:r>
            <a:br>
              <a:rPr lang="uk-UA" sz="1800" b="1" dirty="0" smtClean="0"/>
            </a:br>
            <a:r>
              <a:rPr lang="uk-UA" sz="1800" b="1" dirty="0" smtClean="0"/>
              <a:t>Кафедра географії та екології</a:t>
            </a:r>
            <a:br>
              <a:rPr lang="uk-UA" sz="1800" b="1" dirty="0" smtClean="0"/>
            </a:br>
            <a:r>
              <a:rPr lang="uk-UA" sz="1800" b="1" dirty="0" smtClean="0"/>
              <a:t/>
            </a:r>
            <a:br>
              <a:rPr lang="uk-UA" sz="1800" b="1" dirty="0" smtClean="0"/>
            </a:br>
            <a:r>
              <a:rPr lang="uk-UA" sz="2000" b="1" dirty="0" smtClean="0"/>
              <a:t>Дисципліна </a:t>
            </a:r>
            <a:r>
              <a:rPr lang="uk-UA" sz="2000" b="1" dirty="0" smtClean="0"/>
              <a:t>вільного вибору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uk-UA" sz="2000" b="1" dirty="0" smtClean="0"/>
              <a:t>«МЕТОДОЛОГІЯ 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uk-UA" sz="2000" b="1" dirty="0" smtClean="0"/>
              <a:t>ГЕОЕКОЛОГІЧНИХ ДОСЛІДЖЕНЬ»</a:t>
            </a:r>
            <a:br>
              <a:rPr lang="uk-UA" sz="2000" b="1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>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1600" b="1" dirty="0" smtClean="0"/>
              <a:t>Мета </a:t>
            </a:r>
            <a:r>
              <a:rPr lang="uk-UA" sz="1600" b="1" dirty="0" smtClean="0"/>
              <a:t>курсу: </a:t>
            </a:r>
            <a:r>
              <a:rPr lang="uk-UA" sz="1600" dirty="0" smtClean="0"/>
              <a:t>дисципліна «Методологія </a:t>
            </a:r>
            <a:r>
              <a:rPr lang="uk-UA" sz="1600" dirty="0" err="1" smtClean="0"/>
              <a:t>геоекологічних</a:t>
            </a:r>
            <a:r>
              <a:rPr lang="uk-UA" sz="1600" dirty="0" smtClean="0"/>
              <a:t> досліджень» спрямована </a:t>
            </a:r>
            <a:r>
              <a:rPr lang="uk-UA" sz="1600" dirty="0"/>
              <a:t>на формування у студентів наукового світогляду через розкриття методологічної основи проведення </a:t>
            </a:r>
            <a:r>
              <a:rPr lang="uk-UA" sz="1600" dirty="0" err="1" smtClean="0"/>
              <a:t>геоекологічних</a:t>
            </a:r>
            <a:r>
              <a:rPr lang="uk-UA" sz="1600" dirty="0" smtClean="0"/>
              <a:t> </a:t>
            </a:r>
            <a:r>
              <a:rPr lang="uk-UA" sz="1600" dirty="0"/>
              <a:t>досліджень, через формування вміння грамотно добирати методики дослідження та </a:t>
            </a:r>
            <a:r>
              <a:rPr lang="uk-UA" sz="1600" dirty="0" smtClean="0"/>
              <a:t>коректно інтерпретувати </a:t>
            </a:r>
            <a:r>
              <a:rPr lang="uk-UA" sz="1600" dirty="0"/>
              <a:t>отримані результати</a:t>
            </a:r>
            <a:r>
              <a:rPr lang="uk-UA" sz="1600" dirty="0" smtClean="0"/>
              <a:t>.</a:t>
            </a:r>
            <a:br>
              <a:rPr lang="uk-UA" sz="1600" dirty="0" smtClean="0"/>
            </a:br>
            <a:r>
              <a:rPr lang="uk-UA" sz="1800" dirty="0" smtClean="0"/>
              <a:t>   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1"/>
            <a:ext cx="4320480" cy="3248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Users\HOME\Desktop\Емблема університету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98" y="80491"/>
            <a:ext cx="1747328" cy="1747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HOME\Desktop\Емблема факультету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160" y="98129"/>
            <a:ext cx="1763688" cy="1792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3312368"/>
          </a:xfrm>
        </p:spPr>
        <p:txBody>
          <a:bodyPr>
            <a:noAutofit/>
          </a:bodyPr>
          <a:lstStyle/>
          <a:p>
            <a:pPr algn="l"/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uk-UA" sz="1800" b="1" u="sng" dirty="0" smtClean="0"/>
              <a:t>Завдання </a:t>
            </a:r>
            <a:r>
              <a:rPr lang="uk-UA" sz="1800" b="1" u="sng" dirty="0"/>
              <a:t>курсу</a:t>
            </a:r>
            <a:br>
              <a:rPr lang="uk-UA" sz="1800" b="1" u="sng" dirty="0"/>
            </a:br>
            <a:r>
              <a:rPr lang="uk-UA" sz="1800" b="1" dirty="0"/>
              <a:t/>
            </a:r>
            <a:br>
              <a:rPr lang="uk-UA" sz="1800" b="1" dirty="0"/>
            </a:br>
            <a:r>
              <a:rPr lang="uk-UA" sz="1800" b="1" u="sng" dirty="0"/>
              <a:t>Теоретичні: </a:t>
            </a:r>
            <a:r>
              <a:rPr lang="uk-UA" sz="1800" dirty="0"/>
              <a:t>сформувати </a:t>
            </a:r>
            <a:r>
              <a:rPr lang="uk-UA" sz="1800" dirty="0" smtClean="0"/>
              <a:t>у студентів-географів діалектичний </a:t>
            </a:r>
            <a:r>
              <a:rPr lang="uk-UA" sz="1800" dirty="0"/>
              <a:t>науковий світогляд </a:t>
            </a:r>
            <a:r>
              <a:rPr lang="uk-UA" sz="1800" dirty="0" smtClean="0"/>
              <a:t>; </a:t>
            </a:r>
            <a:r>
              <a:rPr lang="uk-UA" sz="1800" dirty="0"/>
              <a:t>дати уявлення про загальні методологічні підходи до проведення </a:t>
            </a:r>
            <a:r>
              <a:rPr lang="uk-UA" sz="1800" dirty="0" err="1" smtClean="0"/>
              <a:t>геоекологічних</a:t>
            </a:r>
            <a:r>
              <a:rPr lang="uk-UA" sz="1800" dirty="0" smtClean="0"/>
              <a:t> досліджень ; </a:t>
            </a:r>
            <a:r>
              <a:rPr lang="uk-UA" sz="1800" dirty="0"/>
              <a:t>забезпечити знання студентами сучасних методів </a:t>
            </a:r>
            <a:r>
              <a:rPr lang="uk-UA" sz="1800" dirty="0" smtClean="0"/>
              <a:t>у відповідній галузі досліджень.</a:t>
            </a:r>
            <a:r>
              <a:rPr lang="uk-UA" sz="1800" dirty="0"/>
              <a:t/>
            </a:r>
            <a:br>
              <a:rPr lang="uk-UA" sz="1800" dirty="0"/>
            </a:br>
            <a:r>
              <a:rPr lang="ru-RU" sz="1800" b="1" u="sng" dirty="0" smtClean="0"/>
              <a:t/>
            </a:r>
            <a:br>
              <a:rPr lang="ru-RU" sz="1800" b="1" u="sng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600" dirty="0" smtClean="0"/>
              <a:t/>
            </a:r>
            <a:br>
              <a:rPr lang="uk-UA" sz="1600" dirty="0" smtClean="0"/>
            </a:br>
            <a:r>
              <a:rPr lang="uk-UA" sz="1800" b="1" u="sng" dirty="0" smtClean="0"/>
              <a:t>Практичні: </a:t>
            </a:r>
            <a:r>
              <a:rPr lang="uk-UA" sz="1800" dirty="0"/>
              <a:t>сформувати </a:t>
            </a:r>
            <a:r>
              <a:rPr lang="uk-UA" sz="1800" dirty="0" smtClean="0"/>
              <a:t>вміння </a:t>
            </a:r>
            <a:r>
              <a:rPr lang="uk-UA" sz="1800" dirty="0"/>
              <a:t>використовувати різні методологічні та методичні підходи в практичних </a:t>
            </a:r>
            <a:r>
              <a:rPr lang="uk-UA" sz="1800" dirty="0" err="1" smtClean="0"/>
              <a:t>геоекологічних</a:t>
            </a:r>
            <a:r>
              <a:rPr lang="uk-UA" sz="1800" dirty="0" smtClean="0"/>
              <a:t> дослідженнях; коректно інтерпретувати отримані результати і використовувати отримані дані для пояснення феноменів і процесів в окремих природних компонентах і в геосистемах в цілому.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</a:t>
            </a:r>
            <a:endParaRPr lang="ru-RU" sz="1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65788"/>
            <a:ext cx="3421558" cy="1928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372643"/>
            <a:ext cx="3184031" cy="1992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27584" y="476250"/>
            <a:ext cx="7848872" cy="59770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1600" b="1" dirty="0" smtClean="0"/>
              <a:t>ЗМІСТ НАВЧАЛЬНОЇ ПРОГРАМИ</a:t>
            </a:r>
          </a:p>
          <a:p>
            <a:pPr algn="ctr"/>
            <a:endParaRPr lang="uk-UA" sz="1600" b="1" dirty="0" smtClean="0"/>
          </a:p>
          <a:p>
            <a:r>
              <a:rPr lang="en-US" sz="1600" b="1" dirty="0" smtClean="0"/>
              <a:t>I</a:t>
            </a:r>
            <a:r>
              <a:rPr lang="ru-RU" sz="1600" b="1" dirty="0"/>
              <a:t>. МЕТОДОЛОГ</a:t>
            </a:r>
            <a:r>
              <a:rPr lang="uk-UA" sz="1600" b="1" dirty="0"/>
              <a:t>ІЧНІ ОСНОВИ НАУКОВИХ ДОСЛІДЖЕНЬ В ГЕОЕКОЛОГІЇ</a:t>
            </a:r>
            <a:endParaRPr lang="ru-RU" sz="1600" dirty="0"/>
          </a:p>
          <a:p>
            <a:r>
              <a:rPr lang="uk-UA" sz="1600" b="1" dirty="0"/>
              <a:t>Методологічний аналіз науки. </a:t>
            </a:r>
            <a:r>
              <a:rPr lang="uk-UA" sz="1600" dirty="0"/>
              <a:t>Роль методології в науковому пізнанні. Наукова картина світу. Пізнавальні завдання в науковому дослідженні. Основні характеристики і рівні наукових досліджень. Емпіричний і теоретичний рівні пізнання. Фундаментальні та прикладні дослідження. Метод наукового пізнання. </a:t>
            </a:r>
            <a:endParaRPr lang="ru-RU" sz="1600" dirty="0"/>
          </a:p>
          <a:p>
            <a:r>
              <a:rPr lang="uk-UA" sz="1600" b="1" dirty="0"/>
              <a:t>Основні парадигми методології </a:t>
            </a:r>
            <a:r>
              <a:rPr lang="uk-UA" sz="1600" b="1" dirty="0" err="1"/>
              <a:t>геоекологічного</a:t>
            </a:r>
            <a:r>
              <a:rPr lang="uk-UA" sz="1600" b="1" dirty="0"/>
              <a:t> дослідження. </a:t>
            </a:r>
            <a:r>
              <a:rPr lang="uk-UA" sz="1600" dirty="0" err="1"/>
              <a:t>Холістичний</a:t>
            </a:r>
            <a:r>
              <a:rPr lang="uk-UA" sz="1600" dirty="0"/>
              <a:t> (</a:t>
            </a:r>
            <a:r>
              <a:rPr lang="uk-UA" sz="1600" dirty="0" err="1"/>
              <a:t>редукціонистський</a:t>
            </a:r>
            <a:r>
              <a:rPr lang="uk-UA" sz="1600" dirty="0"/>
              <a:t>) та </a:t>
            </a:r>
            <a:r>
              <a:rPr lang="uk-UA" sz="1600" dirty="0" err="1"/>
              <a:t>мерологічний</a:t>
            </a:r>
            <a:r>
              <a:rPr lang="uk-UA" sz="1600" dirty="0"/>
              <a:t> (інтеграційний) методологічні підходи в науці. Принцип </a:t>
            </a:r>
            <a:r>
              <a:rPr lang="uk-UA" sz="1600" dirty="0" err="1"/>
              <a:t>емерджентності</a:t>
            </a:r>
            <a:r>
              <a:rPr lang="uk-UA" sz="1600" dirty="0"/>
              <a:t>. Синергетичний підхід до </a:t>
            </a:r>
            <a:r>
              <a:rPr lang="uk-UA" sz="1600" dirty="0" err="1"/>
              <a:t>геоекологічних</a:t>
            </a:r>
            <a:r>
              <a:rPr lang="uk-UA" sz="1600" dirty="0"/>
              <a:t> об’єктів і </a:t>
            </a:r>
            <a:r>
              <a:rPr lang="uk-UA" sz="1600" dirty="0" err="1"/>
              <a:t>геоекологічних</a:t>
            </a:r>
            <a:r>
              <a:rPr lang="uk-UA" sz="1600" dirty="0"/>
              <a:t> досліджень. Концепція міждисциплінарної методології </a:t>
            </a:r>
            <a:r>
              <a:rPr lang="uk-UA" sz="1600" dirty="0" err="1"/>
              <a:t>геоекологічних</a:t>
            </a:r>
            <a:r>
              <a:rPr lang="uk-UA" sz="1600" dirty="0"/>
              <a:t> досліджень. Взаємодія природничих і технічних наук. Можливості і перспективи міждисциплінарної методології. </a:t>
            </a:r>
            <a:endParaRPr lang="ru-RU" sz="1600" dirty="0"/>
          </a:p>
          <a:p>
            <a:r>
              <a:rPr lang="uk-UA" sz="1600" b="1" dirty="0"/>
              <a:t>Предмет і об’єкт </a:t>
            </a:r>
            <a:r>
              <a:rPr lang="uk-UA" sz="1600" b="1" dirty="0" err="1"/>
              <a:t>геоекологічних</a:t>
            </a:r>
            <a:r>
              <a:rPr lang="uk-UA" sz="1600" b="1" dirty="0"/>
              <a:t> досліджень. </a:t>
            </a:r>
            <a:r>
              <a:rPr lang="uk-UA" sz="1600" dirty="0" err="1"/>
              <a:t>Геоекологічне</a:t>
            </a:r>
            <a:r>
              <a:rPr lang="uk-UA" sz="1600" dirty="0"/>
              <a:t> середовище. Розвиток уявлень про об’єкт та предмет </a:t>
            </a:r>
            <a:r>
              <a:rPr lang="uk-UA" sz="1600" dirty="0" err="1"/>
              <a:t>геоекології</a:t>
            </a:r>
            <a:r>
              <a:rPr lang="uk-UA" sz="1600" dirty="0"/>
              <a:t>. Сучасні уявлення про простір і час. Просторово-часові аспекти </a:t>
            </a:r>
            <a:r>
              <a:rPr lang="uk-UA" sz="1600" dirty="0" err="1"/>
              <a:t>геоекології</a:t>
            </a:r>
            <a:r>
              <a:rPr lang="uk-UA" sz="1600" dirty="0"/>
              <a:t>. Суб’єкт </a:t>
            </a:r>
            <a:r>
              <a:rPr lang="uk-UA" sz="1600" dirty="0" err="1"/>
              <a:t>геоекологічних</a:t>
            </a:r>
            <a:r>
              <a:rPr lang="uk-UA" sz="1600" dirty="0"/>
              <a:t> досліджень. Логіко-пізнавальний апарат </a:t>
            </a:r>
            <a:r>
              <a:rPr lang="uk-UA" sz="1600" dirty="0" err="1"/>
              <a:t>геоекологічного</a:t>
            </a:r>
            <a:r>
              <a:rPr lang="uk-UA" sz="1600" dirty="0"/>
              <a:t> дослідження. Наукові факти в </a:t>
            </a:r>
            <a:r>
              <a:rPr lang="uk-UA" sz="1600" dirty="0" err="1"/>
              <a:t>геоекологічному</a:t>
            </a:r>
            <a:r>
              <a:rPr lang="uk-UA" sz="1600" dirty="0"/>
              <a:t> дослідженні. Фіксація наукових фактів. </a:t>
            </a:r>
            <a:r>
              <a:rPr lang="uk-UA" sz="1600" dirty="0" err="1"/>
              <a:t>Геоекологічна</a:t>
            </a:r>
            <a:r>
              <a:rPr lang="uk-UA" sz="1600" dirty="0"/>
              <a:t> мова. Класифікації і типологія в </a:t>
            </a:r>
            <a:r>
              <a:rPr lang="uk-UA" sz="1600" dirty="0" err="1"/>
              <a:t>геоекологічних</a:t>
            </a:r>
            <a:r>
              <a:rPr lang="uk-UA" sz="1600" dirty="0"/>
              <a:t> дослідженнях. </a:t>
            </a:r>
            <a:r>
              <a:rPr lang="uk-UA" sz="1600" dirty="0" err="1"/>
              <a:t>Геоекологічні</a:t>
            </a:r>
            <a:r>
              <a:rPr lang="uk-UA" sz="1600" dirty="0"/>
              <a:t> моделі, теорії, гіпотези. Математизація </a:t>
            </a:r>
            <a:r>
              <a:rPr lang="uk-UA" sz="1600" dirty="0" err="1"/>
              <a:t>геоекологічних</a:t>
            </a:r>
            <a:r>
              <a:rPr lang="uk-UA" sz="1600" dirty="0"/>
              <a:t> знань.</a:t>
            </a:r>
            <a:endParaRPr lang="ru-RU" sz="1600" dirty="0"/>
          </a:p>
          <a:p>
            <a:endParaRPr lang="ru-RU" sz="1600" dirty="0"/>
          </a:p>
          <a:p>
            <a:r>
              <a:rPr lang="en-US" sz="1600" b="1" dirty="0"/>
              <a:t>II</a:t>
            </a:r>
            <a:r>
              <a:rPr lang="uk-UA" sz="1600" b="1" dirty="0"/>
              <a:t>. МЕТОДОЛОГІЯ ГЕОЕКОЛОГІЧНИХ ДОСЛІДЖЕНЬ РОЗВИТКУ ГЕОЛОГІЧНИХ ПРОЦЕСІВ І ЯВИЩ</a:t>
            </a:r>
            <a:endParaRPr lang="ru-RU" sz="1600" dirty="0"/>
          </a:p>
          <a:p>
            <a:r>
              <a:rPr lang="uk-UA" sz="1600" b="1" dirty="0"/>
              <a:t>Методологія оцінки ризиків розвитку напружень стискання в гірських породах</a:t>
            </a:r>
            <a:r>
              <a:rPr lang="uk-UA" sz="1600" dirty="0"/>
              <a:t>. Джерела і типи напружень в гірських породах</a:t>
            </a:r>
            <a:r>
              <a:rPr lang="uk-UA" sz="1600" dirty="0" smtClean="0"/>
              <a:t>.</a:t>
            </a:r>
            <a:endParaRPr lang="uk-UA" sz="1600" b="1" dirty="0" smtClean="0"/>
          </a:p>
          <a:p>
            <a:endParaRPr lang="ru-RU" sz="17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16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00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251"/>
            <a:ext cx="7488832" cy="6049093"/>
          </a:xfrm>
        </p:spPr>
        <p:txBody>
          <a:bodyPr>
            <a:normAutofit lnSpcReduction="10000"/>
          </a:bodyPr>
          <a:lstStyle/>
          <a:p>
            <a:r>
              <a:rPr lang="uk-UA" sz="1600" dirty="0" smtClean="0"/>
              <a:t>Методи </a:t>
            </a:r>
            <a:r>
              <a:rPr lang="uk-UA" sz="1600" dirty="0" err="1"/>
              <a:t>детекції</a:t>
            </a:r>
            <a:r>
              <a:rPr lang="uk-UA" sz="1600" dirty="0"/>
              <a:t> напружень в гірських породах. Причини виникнення землетрусів і гірських ударів. Принцип роботи сейсмографа. Визначення </a:t>
            </a:r>
            <a:r>
              <a:rPr lang="uk-UA" sz="1600" dirty="0" err="1"/>
              <a:t>магнітуди</a:t>
            </a:r>
            <a:r>
              <a:rPr lang="uk-UA" sz="1600" dirty="0"/>
              <a:t> землетрусу. Оцінка інтенсивності землетрусу. Фактори, які впливають на ступінь ушкодження будівель під час землетрусу. Методи прогнозування землетрусів. Шляхи зменшення руйнівної дії землетрусів.</a:t>
            </a:r>
            <a:endParaRPr lang="ru-RU" sz="1600" dirty="0"/>
          </a:p>
          <a:p>
            <a:r>
              <a:rPr lang="uk-UA" sz="1600" b="1" dirty="0"/>
              <a:t>Методологія оцінки ризиків розвитку напружень розтягнення в гірських породах</a:t>
            </a:r>
            <a:r>
              <a:rPr lang="uk-UA" sz="1600" dirty="0"/>
              <a:t>. Причини нестійкості схилів. Зсуви. Причини виникнення зсувів. Класифікація зсувів. Повільні і катастрофічні зсуви. Попередження зсувів. </a:t>
            </a:r>
            <a:r>
              <a:rPr lang="uk-UA" sz="1600" dirty="0" err="1"/>
              <a:t>Відслоювання</a:t>
            </a:r>
            <a:r>
              <a:rPr lang="uk-UA" sz="1600" dirty="0"/>
              <a:t> гірських порід. </a:t>
            </a:r>
            <a:r>
              <a:rPr lang="uk-UA" sz="1600" dirty="0" err="1"/>
              <a:t>Соліфлюкція</a:t>
            </a:r>
            <a:r>
              <a:rPr lang="uk-UA" sz="1600" dirty="0"/>
              <a:t>. Осипи. Типи руху осипів. Обвали. Попередження руйнівної дії осипів і обвалів. Нестійкість горизонтальних поверхонь землі, пов’язана з утворенням природних або техногенних пустот під землею. Карст. </a:t>
            </a:r>
            <a:r>
              <a:rPr lang="uk-UA" sz="1600" dirty="0" err="1"/>
              <a:t>Суффозія</a:t>
            </a:r>
            <a:r>
              <a:rPr lang="uk-UA" sz="1600" dirty="0"/>
              <a:t>. Причини посилення карстових та суфозійних процесів в сучасних умовах.</a:t>
            </a:r>
            <a:endParaRPr lang="ru-RU" sz="1600" dirty="0"/>
          </a:p>
          <a:p>
            <a:r>
              <a:rPr lang="uk-UA" sz="1600" b="1" dirty="0"/>
              <a:t>Методологія оцінки небезпеки розвитку процесів вивітрювання будівельних матеріалів</a:t>
            </a:r>
            <a:r>
              <a:rPr lang="uk-UA" sz="1600" dirty="0"/>
              <a:t>. Фізичне, хімічне і біологічне вивітрювання гірських порід. Причини </a:t>
            </a:r>
            <a:r>
              <a:rPr lang="uk-UA" sz="1600" dirty="0" err="1"/>
              <a:t>прискоренного</a:t>
            </a:r>
            <a:r>
              <a:rPr lang="uk-UA" sz="1600" dirty="0"/>
              <a:t> вивітрювання природних та штучних будівельних матеріалів. Екологічні наслідки вивітрювання будівельних матеріалів. Методологія оцінки рівня розвитку деструкційних процесів в несучих конструкціях. Екологічно-безпечне будівництво в зонах з прискореним вивітрюванням будівельних матеріалів.</a:t>
            </a:r>
            <a:endParaRPr lang="ru-RU" sz="1600" dirty="0"/>
          </a:p>
          <a:p>
            <a:r>
              <a:rPr lang="uk-UA" sz="1600" b="1" dirty="0"/>
              <a:t>Методологія оцінки небезпеки розвитку резонансних явищ в </a:t>
            </a:r>
            <a:r>
              <a:rPr lang="uk-UA" sz="1600" b="1" dirty="0" err="1"/>
              <a:t>підстелюючих</a:t>
            </a:r>
            <a:r>
              <a:rPr lang="uk-UA" sz="1600" b="1" dirty="0"/>
              <a:t> гірських породах</a:t>
            </a:r>
            <a:r>
              <a:rPr lang="uk-UA" sz="1600" dirty="0"/>
              <a:t>. Поняття «резонанс». Визначення резонансно небезпечних ділянок земної поверхні. Екологічні ризики, пов’язані з розташуванням техногенних об`єктів в </a:t>
            </a:r>
            <a:r>
              <a:rPr lang="uk-UA" sz="1600" dirty="0" err="1"/>
              <a:t>резонансо-небезпечних</a:t>
            </a:r>
            <a:r>
              <a:rPr lang="uk-UA" sz="1600" dirty="0"/>
              <a:t> зонах. Екологічно-безпечне будівництво на територіях, небезпечних за розвитком резонансних явищ.</a:t>
            </a:r>
            <a:endParaRPr lang="ru-RU" sz="1600" dirty="0"/>
          </a:p>
          <a:p>
            <a:endParaRPr lang="uk-UA" sz="1600" b="1" dirty="0" smtClean="0"/>
          </a:p>
          <a:p>
            <a:endParaRPr lang="uk-UA" sz="1400" b="1" dirty="0" smtClean="0"/>
          </a:p>
          <a:p>
            <a:endParaRPr lang="ru-RU" sz="1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7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251"/>
            <a:ext cx="7488832" cy="6049093"/>
          </a:xfrm>
        </p:spPr>
        <p:txBody>
          <a:bodyPr>
            <a:normAutofit lnSpcReduction="10000"/>
          </a:bodyPr>
          <a:lstStyle/>
          <a:p>
            <a:r>
              <a:rPr lang="en-US" sz="1600" b="1" dirty="0"/>
              <a:t>III</a:t>
            </a:r>
            <a:r>
              <a:rPr lang="ru-RU" sz="1600" b="1" dirty="0"/>
              <a:t>.</a:t>
            </a:r>
            <a:r>
              <a:rPr lang="uk-UA" sz="1600" b="1" dirty="0"/>
              <a:t> МЕТОДОЛОГІЯ ОЦІНКИ РІВНЯ ФІЗИЧНОГО ЗАБРУДНЕННЯ </a:t>
            </a:r>
            <a:r>
              <a:rPr lang="uk-UA" sz="1600" b="1" dirty="0" smtClean="0"/>
              <a:t>ГЕОСИСТЕМ</a:t>
            </a:r>
          </a:p>
          <a:p>
            <a:r>
              <a:rPr lang="uk-UA" sz="1600" b="1" dirty="0" smtClean="0"/>
              <a:t>Методологія </a:t>
            </a:r>
            <a:r>
              <a:rPr lang="uk-UA" sz="1600" b="1" dirty="0"/>
              <a:t>оцінки рівня шумового і вібраційного забруднення навколишнього середовища.</a:t>
            </a:r>
            <a:r>
              <a:rPr lang="uk-UA" sz="1600" dirty="0"/>
              <a:t> Основні характеристики і закономірності розповсюдження звукових коливань. Дія шуму на людину і навколишнє середовище. Методи оцінки і виміру шумового забруднення. Джерела шуму і їх шумові характеристики. Загальні методи зниження впливу шуму на навколишнє середовище. Нормування шуму. Проведення акустичного розрахунку. Вплив вібрацій на людину і навколишнє середовище. Причини і джерела вібрації.</a:t>
            </a:r>
            <a:endParaRPr lang="ru-RU" sz="1600" dirty="0"/>
          </a:p>
          <a:p>
            <a:r>
              <a:rPr lang="uk-UA" sz="1600" b="1" dirty="0"/>
              <a:t>Методологія оцінки рівня радіохвильового електромагнітного забруднення навколишнього середовища</a:t>
            </a:r>
            <a:r>
              <a:rPr lang="uk-UA" sz="1600" dirty="0"/>
              <a:t>. Типи електромагнітних хвиль. Джерела радіохвильового забруднення навколишнього середовища. Електромагнітні поля промислової частоти. Електромагнітні поля ВЧ- і </a:t>
            </a:r>
            <a:r>
              <a:rPr lang="uk-UA" sz="1600" dirty="0" err="1"/>
              <a:t>СВЧ-діапазонів</a:t>
            </a:r>
            <a:r>
              <a:rPr lang="uk-UA" sz="1600" dirty="0"/>
              <a:t>. Мікрохвильові </a:t>
            </a:r>
            <a:r>
              <a:rPr lang="uk-UA" sz="1600" dirty="0" err="1"/>
              <a:t>пічі</a:t>
            </a:r>
            <a:r>
              <a:rPr lang="uk-UA" sz="1600" dirty="0"/>
              <a:t>: побутові і промислові. Оцінка впливу на живі організми і на якість харчової продукції. Радіохвильове </a:t>
            </a:r>
            <a:r>
              <a:rPr lang="uk-UA" sz="1600" dirty="0" err="1"/>
              <a:t>випроміненя</a:t>
            </a:r>
            <a:r>
              <a:rPr lang="uk-UA" sz="1600" dirty="0"/>
              <a:t> від мобільних телефонів і інших побутових приладів. Методологія оцінки рівня впливу на живі організми. Засоби захисту людини. </a:t>
            </a:r>
            <a:endParaRPr lang="ru-RU" sz="1600" dirty="0"/>
          </a:p>
          <a:p>
            <a:r>
              <a:rPr lang="uk-UA" sz="1600" b="1" dirty="0"/>
              <a:t>Методологія оцінки рівня забруднення навколишнього середовища іонізуючим випромінюванням</a:t>
            </a:r>
            <a:r>
              <a:rPr lang="uk-UA" sz="1600" dirty="0"/>
              <a:t>. Типи іонізуючого випромінювання. Природні і штучні  джерела іонізуючого випромінювання. Гамма-промені, рентгенівські промені, </a:t>
            </a:r>
            <a:r>
              <a:rPr lang="uk-UA" sz="1600" dirty="0">
                <a:sym typeface="Symbol"/>
              </a:rPr>
              <a:t></a:t>
            </a:r>
            <a:r>
              <a:rPr lang="uk-UA" sz="1600" dirty="0"/>
              <a:t>- і </a:t>
            </a:r>
            <a:r>
              <a:rPr lang="uk-UA" sz="1600" dirty="0">
                <a:sym typeface="Symbol"/>
              </a:rPr>
              <a:t></a:t>
            </a:r>
            <a:r>
              <a:rPr lang="uk-UA" sz="1600" dirty="0"/>
              <a:t>-іонізуюче випромінювання. Радіоактивність. Період напіврозпаду радіонукліду. Активність радіонукліду. Дозиметричні показники. Фонове опромінення людини. Радіаційні ефекти опромінення людини. Нормування радіаційного опромінення. Захист населення від іонізуючого випромінювання</a:t>
            </a:r>
            <a:r>
              <a:rPr lang="uk-UA" sz="1600" dirty="0" smtClean="0"/>
              <a:t>.</a:t>
            </a:r>
            <a:endParaRPr lang="ru-RU" sz="16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82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672"/>
            <a:ext cx="7488832" cy="6049093"/>
          </a:xfrm>
        </p:spPr>
        <p:txBody>
          <a:bodyPr>
            <a:normAutofit/>
          </a:bodyPr>
          <a:lstStyle/>
          <a:p>
            <a:r>
              <a:rPr lang="ru-RU" sz="1600" dirty="0" smtClean="0"/>
              <a:t> </a:t>
            </a:r>
            <a:r>
              <a:rPr lang="uk-UA" sz="1600" b="1" dirty="0"/>
              <a:t>Методологія оцінки впливу теплового і </a:t>
            </a:r>
            <a:r>
              <a:rPr lang="uk-UA" sz="1600" b="1" dirty="0" err="1"/>
              <a:t>пірогенного</a:t>
            </a:r>
            <a:r>
              <a:rPr lang="uk-UA" sz="1600" b="1" dirty="0"/>
              <a:t> забруднення навколишнього середовища на живі організми</a:t>
            </a:r>
            <a:r>
              <a:rPr lang="uk-UA" sz="1600" dirty="0"/>
              <a:t>. Парникових ефект. Природні та техногенні складові парникового ефекту в сучасних умовах та в геологічному минулому Землі.</a:t>
            </a:r>
            <a:endParaRPr lang="ru-RU" sz="1600" dirty="0"/>
          </a:p>
          <a:p>
            <a:r>
              <a:rPr lang="uk-UA" sz="1600" dirty="0" err="1"/>
              <a:t>Пірогенні</a:t>
            </a:r>
            <a:r>
              <a:rPr lang="uk-UA" sz="1600" dirty="0"/>
              <a:t> екологічні катастрофи. Екологічна шкідливість лісових пожеж і технологічних виробництв, пов’язаних з горінням. Антропогенні фактори пожеж і вибухів. Пожеже-небезпечні властивості речовин і матеріалів. Встановлення категорій виробництв за пожежною і вибуховою небезпечністю. Класи вибухонебезпечних зон у відповідності до «Правил улаштування електроустаткування». Встановлення категорій </a:t>
            </a:r>
            <a:r>
              <a:rPr lang="uk-UA" sz="1600" dirty="0" err="1"/>
              <a:t>пожеженебезпечних</a:t>
            </a:r>
            <a:r>
              <a:rPr lang="uk-UA" sz="1600" dirty="0"/>
              <a:t> приміщень. Засоби </a:t>
            </a:r>
            <a:r>
              <a:rPr lang="uk-UA" sz="1600" dirty="0" err="1"/>
              <a:t>вогнегасіння</a:t>
            </a:r>
            <a:r>
              <a:rPr lang="uk-UA" sz="1600" dirty="0"/>
              <a:t>. Особливості прогнозування пожежної обстановки в населених пунктах.</a:t>
            </a:r>
            <a:endParaRPr lang="ru-RU" sz="1600" dirty="0"/>
          </a:p>
          <a:p>
            <a:r>
              <a:rPr lang="uk-UA" sz="1600" b="1" dirty="0"/>
              <a:t> </a:t>
            </a:r>
            <a:endParaRPr lang="ru-RU" sz="1600" dirty="0"/>
          </a:p>
          <a:p>
            <a:r>
              <a:rPr lang="en-US" sz="1600" b="1" dirty="0"/>
              <a:t>IV</a:t>
            </a:r>
            <a:r>
              <a:rPr lang="uk-UA" sz="1600" b="1" dirty="0"/>
              <a:t>. МЕТОДОЛОГІЯ ОЦІНКИ РІВНЯ ХІМІЧНОГО ЗАБРУДНЕННЯ ПРИРОДНИХ КОМПОНЕНТІВ ГЕОСИСТЕМ</a:t>
            </a:r>
            <a:endParaRPr lang="ru-RU" sz="1600" dirty="0"/>
          </a:p>
          <a:p>
            <a:r>
              <a:rPr lang="uk-UA" sz="1600" b="1" dirty="0"/>
              <a:t>Методологія оцінки рівня хімічного забруднення атмосферного повітря</a:t>
            </a:r>
            <a:r>
              <a:rPr lang="uk-UA" sz="1600" u="sng" dirty="0"/>
              <a:t>.</a:t>
            </a:r>
            <a:r>
              <a:rPr lang="uk-UA" sz="1600" dirty="0"/>
              <a:t> Класифікація забруднювачів атмосфери. Джерела забруднення атмосфери. Наслідки забруднення атмосфери. Озоновий екран. Природні та техногенні причини утворення озонових </a:t>
            </a:r>
            <a:r>
              <a:rPr lang="uk-UA" sz="1600" dirty="0" err="1"/>
              <a:t>дир</a:t>
            </a:r>
            <a:r>
              <a:rPr lang="uk-UA" sz="1600" dirty="0"/>
              <a:t> в стратосфері. Екологічні наслідки руйнування озонового шару. Розсіювання токсичних викидів в атмосфері. Санітарно-захисні зони. Санітарно-гігієнічні показники забруднення атмосфери. Комплексний показник забруднення атмосферного повітря. Роздільне нормування забруднюючих речовин у повітрі. </a:t>
            </a:r>
            <a:endParaRPr lang="ru-RU" sz="1600" dirty="0"/>
          </a:p>
          <a:p>
            <a:endParaRPr lang="uk-UA" sz="1600" b="1" dirty="0" smtClean="0"/>
          </a:p>
          <a:p>
            <a:endParaRPr lang="ru-RU" sz="1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27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71600" y="476672"/>
            <a:ext cx="7488832" cy="6049093"/>
          </a:xfrm>
        </p:spPr>
        <p:txBody>
          <a:bodyPr>
            <a:normAutofit/>
          </a:bodyPr>
          <a:lstStyle/>
          <a:p>
            <a:endParaRPr lang="uk-UA" sz="1600" b="1" dirty="0" smtClean="0"/>
          </a:p>
          <a:p>
            <a:r>
              <a:rPr lang="uk-UA" sz="1600" b="1" dirty="0"/>
              <a:t>Методологія оцінки рівня хімічного забруднення води. </a:t>
            </a:r>
            <a:r>
              <a:rPr lang="uk-UA" sz="1600" dirty="0"/>
              <a:t>Основні джерела хімічного забруднення гідросфери. </a:t>
            </a:r>
            <a:r>
              <a:rPr lang="uk-UA" sz="1600" dirty="0" err="1"/>
              <a:t>Евтрофікація</a:t>
            </a:r>
            <a:r>
              <a:rPr lang="uk-UA" sz="1600" dirty="0"/>
              <a:t> води. Методологія оцінки розповсюдження забруднюючих речовин з підземними та поверхневими водами. Методи </a:t>
            </a:r>
            <a:r>
              <a:rPr lang="uk-UA" sz="1600" dirty="0" err="1"/>
              <a:t>детекції</a:t>
            </a:r>
            <a:r>
              <a:rPr lang="uk-UA" sz="1600" dirty="0"/>
              <a:t> забруднюючих речовин у воді. Самоочищення в гідросфері. Оцінка якості водного середовища. Санітарно-гігієнічні показники забруднення атмосфери. Погіршення якості води. Зміни гідрологічного режиму басейну. Радіоактивне забруднення водосховищ.</a:t>
            </a:r>
            <a:endParaRPr lang="ru-RU" sz="1600" dirty="0"/>
          </a:p>
          <a:p>
            <a:r>
              <a:rPr lang="uk-UA" sz="1600" b="1" dirty="0"/>
              <a:t>Методологія оцінки рівня хімічного забруднення </a:t>
            </a:r>
            <a:r>
              <a:rPr lang="uk-UA" sz="1600" b="1" dirty="0" err="1"/>
              <a:t>грунтового</a:t>
            </a:r>
            <a:r>
              <a:rPr lang="uk-UA" sz="1600" b="1" dirty="0"/>
              <a:t> покриву</a:t>
            </a:r>
            <a:r>
              <a:rPr lang="uk-UA" sz="1600" u="sng" dirty="0"/>
              <a:t>.</a:t>
            </a:r>
            <a:r>
              <a:rPr lang="uk-UA" sz="1600" b="1" dirty="0"/>
              <a:t> </a:t>
            </a:r>
            <a:r>
              <a:rPr lang="uk-UA" sz="1600" dirty="0"/>
              <a:t>Антропогенні впливи на </a:t>
            </a:r>
            <a:r>
              <a:rPr lang="uk-UA" sz="1600" dirty="0" err="1"/>
              <a:t>грунти</a:t>
            </a:r>
            <a:r>
              <a:rPr lang="uk-UA" sz="1600" dirty="0"/>
              <a:t>. Деградація </a:t>
            </a:r>
            <a:r>
              <a:rPr lang="uk-UA" sz="1600" dirty="0" err="1"/>
              <a:t>грунтів</a:t>
            </a:r>
            <a:r>
              <a:rPr lang="uk-UA" sz="1600" dirty="0"/>
              <a:t>. Хімічне забруднення </a:t>
            </a:r>
            <a:r>
              <a:rPr lang="uk-UA" sz="1600" dirty="0" err="1"/>
              <a:t>грунтів</a:t>
            </a:r>
            <a:r>
              <a:rPr lang="uk-UA" sz="1600" dirty="0"/>
              <a:t>. Радіоактивне забруднення </a:t>
            </a:r>
            <a:r>
              <a:rPr lang="uk-UA" sz="1600" dirty="0" err="1"/>
              <a:t>грунтів</a:t>
            </a:r>
            <a:r>
              <a:rPr lang="uk-UA" sz="1600" dirty="0"/>
              <a:t>. Нормування забруднюючих речовин в </a:t>
            </a:r>
            <a:r>
              <a:rPr lang="uk-UA" sz="1600" dirty="0" err="1"/>
              <a:t>грунтах</a:t>
            </a:r>
            <a:r>
              <a:rPr lang="uk-UA" sz="1600" dirty="0"/>
              <a:t>. Основні джерела забруднення. Трансформація забруднюючих речовин в </a:t>
            </a:r>
            <a:r>
              <a:rPr lang="uk-UA" sz="1600" dirty="0" err="1"/>
              <a:t>грунтах</a:t>
            </a:r>
            <a:r>
              <a:rPr lang="uk-UA" sz="1600" dirty="0"/>
              <a:t>. Значення ґрунтової мікрофлори в деструкції забруднюючих речовин. </a:t>
            </a:r>
            <a:r>
              <a:rPr lang="uk-UA" sz="1600" dirty="0" err="1"/>
              <a:t>Фітомеліорація</a:t>
            </a:r>
            <a:r>
              <a:rPr lang="uk-UA" sz="1600" dirty="0"/>
              <a:t> забруднених </a:t>
            </a:r>
            <a:r>
              <a:rPr lang="uk-UA" sz="1600" dirty="0" err="1"/>
              <a:t>грунтів</a:t>
            </a:r>
            <a:r>
              <a:rPr lang="uk-UA" sz="1600" dirty="0"/>
              <a:t>.</a:t>
            </a:r>
            <a:endParaRPr lang="ru-RU" sz="1600" dirty="0"/>
          </a:p>
          <a:p>
            <a:r>
              <a:rPr lang="uk-UA" sz="1600" b="1" dirty="0"/>
              <a:t>Методологія оцінки накопичення забруднюючих речовин в харчовій та промисловій продукції</a:t>
            </a:r>
            <a:r>
              <a:rPr lang="uk-UA" sz="1600" dirty="0"/>
              <a:t>. Використання атомно-адсорбційного аналізу для визначення рівня накопичення хімічних елементів в організмах, в </a:t>
            </a:r>
            <a:r>
              <a:rPr lang="uk-UA" sz="1600" dirty="0" err="1"/>
              <a:t>грунтах</a:t>
            </a:r>
            <a:r>
              <a:rPr lang="uk-UA" sz="1600" dirty="0"/>
              <a:t>, у воді і повітрі. Накопичення важких металів та заліза в трофічних ланцюгах. Особливості накопичення </a:t>
            </a:r>
            <a:r>
              <a:rPr lang="uk-UA" sz="1600" dirty="0" err="1"/>
              <a:t>органо-металічних</a:t>
            </a:r>
            <a:r>
              <a:rPr lang="uk-UA" sz="1600" dirty="0"/>
              <a:t> похідних в тканинах живих організмів. Використання методів хроматографії для виявлення забруднення харчової та промислової продукції органічними речовинами.</a:t>
            </a:r>
            <a:endParaRPr lang="ru-RU" sz="1600" dirty="0"/>
          </a:p>
          <a:p>
            <a:endParaRPr lang="uk-UA" sz="1600" b="1" dirty="0" smtClean="0"/>
          </a:p>
          <a:p>
            <a:endParaRPr lang="ru-RU" sz="1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765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85000" lnSpcReduction="20000"/>
          </a:bodyPr>
          <a:lstStyle/>
          <a:p>
            <a:endParaRPr lang="uk-UA" sz="1800" b="1" u="sng" dirty="0" smtClean="0"/>
          </a:p>
          <a:p>
            <a:pPr marL="0" indent="0" algn="ctr">
              <a:buNone/>
            </a:pPr>
            <a:r>
              <a:rPr lang="uk-UA" sz="1800" b="1" u="sng" dirty="0" smtClean="0"/>
              <a:t>Компетентності</a:t>
            </a:r>
            <a:r>
              <a:rPr lang="uk-UA" sz="1800" b="1" u="sng" dirty="0"/>
              <a:t>, які формуються під час вивчення</a:t>
            </a:r>
            <a:endParaRPr lang="ru-RU" sz="1800" dirty="0"/>
          </a:p>
          <a:p>
            <a:pPr marL="0" indent="0" algn="ctr">
              <a:buNone/>
            </a:pPr>
            <a:r>
              <a:rPr lang="uk-UA" sz="1800" b="1" u="sng" dirty="0"/>
              <a:t>дисципліни </a:t>
            </a:r>
            <a:r>
              <a:rPr lang="uk-UA" sz="1800" b="1" u="sng" dirty="0" smtClean="0"/>
              <a:t>«Методологія </a:t>
            </a:r>
            <a:r>
              <a:rPr lang="uk-UA" sz="1800" b="1" u="sng" dirty="0" err="1" smtClean="0"/>
              <a:t>геоекологічних</a:t>
            </a:r>
            <a:r>
              <a:rPr lang="uk-UA" sz="1800" b="1" u="sng" dirty="0" smtClean="0"/>
              <a:t> досліджень»</a:t>
            </a:r>
            <a:endParaRPr lang="ru-RU" sz="1800" dirty="0"/>
          </a:p>
          <a:p>
            <a:r>
              <a:rPr lang="uk-UA" sz="1800" b="1" dirty="0"/>
              <a:t> </a:t>
            </a:r>
            <a:endParaRPr lang="ru-RU" sz="1800" dirty="0"/>
          </a:p>
          <a:p>
            <a:r>
              <a:rPr lang="uk-UA" sz="1800" b="1" u="sng" dirty="0"/>
              <a:t>Загальні компетентності (ЗК):</a:t>
            </a:r>
            <a:endParaRPr lang="ru-RU" sz="1800" dirty="0"/>
          </a:p>
          <a:p>
            <a:r>
              <a:rPr lang="uk-UA" sz="1800" dirty="0"/>
              <a:t> ЗК 2. Використання методологічного апарату наукових досліджень для вирішення теоретичних і прикладних завдань, що постають перед фахівцями у галузі освіти та науки;</a:t>
            </a:r>
            <a:endParaRPr lang="ru-RU" sz="1800" dirty="0"/>
          </a:p>
          <a:p>
            <a:r>
              <a:rPr lang="uk-UA" sz="1800" dirty="0"/>
              <a:t>ЗК 4. Вміння виявляти, ставити, вирішувати проблеми та приймати обґрунтовані рішення в професійній діяльності;</a:t>
            </a:r>
            <a:endParaRPr lang="ru-RU" sz="1800" dirty="0"/>
          </a:p>
          <a:p>
            <a:r>
              <a:rPr lang="uk-UA" sz="1800" dirty="0"/>
              <a:t>ЗК 5. Здатність працювати з інформацією, знати інформаційні потреби суспільства, інформаційно-пошукові ресурси та вміння управляти інформацією в професійній діяльності;</a:t>
            </a:r>
            <a:endParaRPr lang="ru-RU" sz="1800" dirty="0"/>
          </a:p>
          <a:p>
            <a:r>
              <a:rPr lang="uk-UA" sz="1800" dirty="0"/>
              <a:t>ЗК 6. Здатність спілкуватися з фахівцями та експертами різного рівня інших галузей знань;</a:t>
            </a:r>
            <a:endParaRPr lang="ru-RU" sz="1800" dirty="0"/>
          </a:p>
          <a:p>
            <a:r>
              <a:rPr lang="uk-UA" sz="1800" dirty="0"/>
              <a:t>ЗК 7. Здатність до колективних дій та організації взаємодії в колективі;</a:t>
            </a:r>
            <a:endParaRPr lang="ru-RU" sz="1800" dirty="0"/>
          </a:p>
          <a:p>
            <a:r>
              <a:rPr lang="uk-UA" sz="1800" dirty="0"/>
              <a:t>ЗК 9. Здатність працювати самостійно, автономно діяти з позиції соціальної відповідальності, займати активну життєву позицію та розвивати лідерські якості;</a:t>
            </a:r>
            <a:endParaRPr lang="ru-RU" sz="1800" dirty="0"/>
          </a:p>
          <a:p>
            <a:r>
              <a:rPr lang="uk-UA" sz="1800" dirty="0"/>
              <a:t>ЗК 10. Здатність виконувати професійну діяльність у відповідності до стандартів якості, вміння управляти комплексними діями або </a:t>
            </a:r>
            <a:r>
              <a:rPr lang="uk-UA" sz="1800" dirty="0" smtClean="0"/>
              <a:t>проектами</a:t>
            </a:r>
            <a:endParaRPr lang="ru-RU" sz="1800" dirty="0"/>
          </a:p>
          <a:p>
            <a:endParaRPr lang="ru-RU" sz="1800" dirty="0"/>
          </a:p>
          <a:p>
            <a:r>
              <a:rPr lang="uk-UA" sz="1800" b="1" u="sng" dirty="0" smtClean="0"/>
              <a:t>Спеціальні (фахові, предметні) компетентності:</a:t>
            </a:r>
            <a:endParaRPr lang="ru-RU" sz="1800" dirty="0" smtClean="0"/>
          </a:p>
          <a:p>
            <a:r>
              <a:rPr lang="uk-UA" sz="1600" dirty="0" smtClean="0"/>
              <a:t>ФК 1. Здатність використовувати знання, уміння, навички в галузі організації, інформаційного забезпечення та ефективності наукових досліджень.</a:t>
            </a:r>
            <a:endParaRPr lang="ru-RU" sz="1600" dirty="0" smtClean="0"/>
          </a:p>
          <a:p>
            <a:r>
              <a:rPr lang="uk-UA" sz="1600" dirty="0" smtClean="0"/>
              <a:t>ФК 2. Здатність і готовність аналізувати та моделювати стан та розвиток регіональних суспільних і природних систем.</a:t>
            </a:r>
            <a:endParaRPr lang="ru-RU" sz="1600" dirty="0" smtClean="0"/>
          </a:p>
          <a:p>
            <a:endParaRPr lang="ru-RU" sz="1800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41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256584"/>
          </a:xfrm>
        </p:spPr>
        <p:txBody>
          <a:bodyPr>
            <a:normAutofit fontScale="92500" lnSpcReduction="10000"/>
          </a:bodyPr>
          <a:lstStyle/>
          <a:p>
            <a:endParaRPr lang="uk-UA" sz="1800" b="1" u="sng" dirty="0" smtClean="0"/>
          </a:p>
          <a:p>
            <a:r>
              <a:rPr lang="uk-UA" sz="1600" dirty="0" smtClean="0"/>
              <a:t>ФК 3. Здатність і готовність спрямувати дії на розв’язання складних непередбачуваних задач і проблем у  сферах регіонального розвитку, природокористування, природоохоронної діяльності,  міського і районного планування.</a:t>
            </a:r>
            <a:endParaRPr lang="ru-RU" sz="1600" dirty="0" smtClean="0"/>
          </a:p>
          <a:p>
            <a:r>
              <a:rPr lang="uk-UA" sz="1600" dirty="0" smtClean="0"/>
              <a:t>ФК 5. Здатність розв’язувати широке коло географічних проблем та задач шляхом розуміння їх фундаментальних основ та використання як теоретичних, так і експериментальних методів.</a:t>
            </a:r>
            <a:endParaRPr lang="ru-RU" sz="1600" dirty="0" smtClean="0"/>
          </a:p>
          <a:p>
            <a:r>
              <a:rPr lang="uk-UA" sz="1600" dirty="0" smtClean="0"/>
              <a:t>ФК 6. Здатність аналізувати географічні об’єкти і процеси як природного походження, так і антропогенні, з погляду фундаментальних принципів і знань природничих наук, а також на основі відповідних методів.</a:t>
            </a:r>
            <a:endParaRPr lang="ru-RU" sz="1600" dirty="0" smtClean="0"/>
          </a:p>
          <a:p>
            <a:r>
              <a:rPr lang="uk-UA" sz="1600" dirty="0" smtClean="0"/>
              <a:t>ФК 7. Вміння проектувати, планувати і проводити дослідні завдання в межах своїх професійних обов’язків, здійснювати їх інформаційне, методичне, матеріальне, фінансове та кадрове впровадження у виробництво.</a:t>
            </a:r>
            <a:endParaRPr lang="ru-RU" sz="1600" dirty="0" smtClean="0"/>
          </a:p>
          <a:p>
            <a:r>
              <a:rPr lang="uk-UA" sz="1600" dirty="0" smtClean="0"/>
              <a:t>ФК 10. Вміння формулювати задачі моделювання, створювати моделі об’єктів і процесів у геосферах та їхніх компонентах із використанням математичних, картографічних методів і </a:t>
            </a:r>
            <a:r>
              <a:rPr lang="uk-UA" sz="1600" dirty="0" err="1" smtClean="0"/>
              <a:t>геоінформаційних</a:t>
            </a:r>
            <a:r>
              <a:rPr lang="uk-UA" sz="1600" dirty="0" smtClean="0"/>
              <a:t> технологій.</a:t>
            </a:r>
            <a:endParaRPr lang="ru-RU" sz="1600" dirty="0" smtClean="0"/>
          </a:p>
          <a:p>
            <a:r>
              <a:rPr lang="uk-UA" sz="1600" dirty="0" smtClean="0"/>
              <a:t>ФК 11. Володіння базовими уявленнями про глобальні проблеми людства, що сприяють розумінню причинно-наслідкових зв’язків розвитку суспільства й умінь їх використовувати у професійній і соціальній діяльності.</a:t>
            </a:r>
            <a:endParaRPr lang="ru-RU" sz="1600" dirty="0" smtClean="0"/>
          </a:p>
          <a:p>
            <a:r>
              <a:rPr lang="uk-UA" sz="1600" dirty="0" smtClean="0"/>
              <a:t>ФК 12. Здатність застосовувати знання про регіональний розвиток для розробки конкретних інструментів регіональної політики.</a:t>
            </a:r>
            <a:endParaRPr lang="ru-RU" sz="1600" dirty="0" smtClean="0"/>
          </a:p>
          <a:p>
            <a:r>
              <a:rPr lang="uk-UA" sz="1600" dirty="0" smtClean="0"/>
              <a:t>ФК 13. Здатність аналізувати існуючі суспільно-географічні комплекси, моделі природокористування з метою сталого розвитку регіонів.</a:t>
            </a:r>
            <a:endParaRPr lang="ru-RU" sz="1600" dirty="0" smtClean="0"/>
          </a:p>
          <a:p>
            <a:endParaRPr lang="ru-RU" sz="18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uk-UA" sz="2800" b="1" dirty="0" smtClean="0"/>
          </a:p>
          <a:p>
            <a:endParaRPr lang="uk-UA" sz="2900" b="1" dirty="0" smtClean="0"/>
          </a:p>
          <a:p>
            <a:endParaRPr lang="uk-UA" sz="6000" b="1" dirty="0" smtClean="0"/>
          </a:p>
          <a:p>
            <a:endParaRPr lang="ru-RU" sz="6400" dirty="0"/>
          </a:p>
          <a:p>
            <a:pPr algn="ctr"/>
            <a:endParaRPr lang="ru-RU" sz="17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 algn="just">
              <a:buNone/>
            </a:pPr>
            <a:endParaRPr lang="uk-UA" sz="2000" dirty="0" smtClean="0"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2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2947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488</TotalTime>
  <Words>1132</Words>
  <Application>Microsoft Office PowerPoint</Application>
  <PresentationFormat>Экран (4:3)</PresentationFormat>
  <Paragraphs>95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ХЕРСОНСЬКИЙ ДЕРЖАВНИЙ УНІВЕРСИТЕТ  Факультет біології, географії та екології Кафедра географії та екології  Дисципліна вільного вибору «МЕТОДОЛОГІЯ  ГЕОЕКОЛОГІЧНИХ ДОСЛІДЖЕНЬ»           Мета курсу: дисципліна «Методологія геоекологічних досліджень» спрямована на формування у студентів наукового світогляду через розкриття методологічної основи проведення геоекологічних досліджень, через формування вміння грамотно добирати методики дослідження та коректно інтерпретувати отримані результати.        </vt:lpstr>
      <vt:lpstr>           Завдання курсу  Теоретичні: сформувати у студентів-географів діалектичний науковий світогляд ; дати уявлення про загальні методологічні підходи до проведення геоекологічних досліджень ; забезпечити знання студентами сучасних методів у відповідній галузі досліджень.             Практичні: сформувати вміння використовувати різні методологічні та методичні підходи в практичних геоекологічних дослідженнях; коректно інтерпретувати отримані результати і використовувати отримані дані для пояснення феноменів і процесів в окремих природних компонентах і в геосистемах в цілому.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ВИЗНАЧЕННЯ ЕКОЛОГІЧНИХ РИЗИКІВ ВИКОРИСТАННЯ ПИТНОЇ ВОДИ ПІСЛЯ СЕЗОННОГО ХЛОРУВАННЯ ЗА ДОПОМОГОЮ МЕТОДІВ БІОТЕСТУВАННЯ</dc:title>
  <dc:creator>Пользователь</dc:creator>
  <cp:lastModifiedBy>HOME</cp:lastModifiedBy>
  <cp:revision>244</cp:revision>
  <dcterms:created xsi:type="dcterms:W3CDTF">2019-06-06T09:19:13Z</dcterms:created>
  <dcterms:modified xsi:type="dcterms:W3CDTF">2020-08-18T10:39:55Z</dcterms:modified>
</cp:coreProperties>
</file>